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1"/>
  </p:notesMasterIdLst>
  <p:sldIdLst>
    <p:sldId id="256" r:id="rId2"/>
    <p:sldId id="257" r:id="rId3"/>
    <p:sldId id="266" r:id="rId4"/>
    <p:sldId id="258" r:id="rId5"/>
    <p:sldId id="264" r:id="rId6"/>
    <p:sldId id="265" r:id="rId7"/>
    <p:sldId id="259" r:id="rId8"/>
    <p:sldId id="261" r:id="rId9"/>
    <p:sldId id="267" r:id="rId10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969032-6C15-46CA-B972-36316A352146}" v="2" dt="2019-09-26T16:31:08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AC0BC2F-4993-4872-AA76-4ECD85B801BE}" type="datetimeFigureOut">
              <a:rPr lang="en-US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7C2BE95-5B38-4103-AD2E-E705F56CC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837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67BDB6-472E-44E1-B166-DA4D4ACD288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75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EC8A18-10CB-44F4-9963-F9EC8CD023A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12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414570-2398-4478-9542-B5B255D039B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83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C2BE95-5B38-4103-AD2E-E705F56CCC4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60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23FE39-B588-42FF-8283-2AB111449BF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49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9581A9B-1884-44B6-B32A-83173A72810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21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7A37D03-2C92-4003-A4AC-8BA872154ABA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D2FAE0B-F376-4F7E-B00B-0C8C216410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BF1A3E-2A85-48C6-A1CD-76F192BCADC6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C8DC753-4418-4051-8FED-9DE437F3FC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69B578-D14E-45EA-B197-DCEBF150CB05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5AA2F39-EC3A-40CA-8E25-825B3E6425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fld id="{773BDFFF-DEA3-4994-A5EB-823B2CE2B403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B910EBC1-DD72-4F69-9CEE-3D987A0D96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fld id="{F70B9D20-BD6F-4F8E-B91F-C2FFA3515384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AD3E1C3E-524D-4EFA-9D11-F17E6DFC23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500116-0C7D-4603-98F8-16C000752BCF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0EA277-C114-4707-A8FA-B6EEF9AC86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12E9DC-281C-441B-AA8E-4F78841941CE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8B8D24-6A74-44AA-B390-580E7F60CD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04EE22-08DC-47FB-BED9-69294F9F786A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75A0FE-014E-4322-BE14-954F6E122B7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fld id="{2B0667AC-B48B-4260-B82E-03C51B1C5950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94258A4A-E31C-4F45-8C4B-C3AED862E4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9F4939-263E-4DD1-9CF3-CE5E9AA185B4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2EBCB2-0773-4643-BA19-910EBAD947F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fld id="{3578A110-049E-45D5-BEBE-AEAE99E91167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CE3B6683-6882-47EE-8C8E-9BA2C53C2D6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C792A02-AEEA-4270-8A3C-E80D4B416D0A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55576C9-3A1B-47EC-9155-DCC859E404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rcmojhFmz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6dCxo7t_aE?t=39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7B9899"/>
                </a:solidFill>
              </a:rPr>
              <a:t>Rome</a:t>
            </a:r>
          </a:p>
        </p:txBody>
      </p:sp>
      <p:sp>
        <p:nvSpPr>
          <p:cNvPr id="1331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981200"/>
            <a:ext cx="8504238" cy="4572000"/>
          </a:xfrm>
        </p:spPr>
        <p:txBody>
          <a:bodyPr/>
          <a:lstStyle/>
          <a:p>
            <a:r>
              <a:rPr lang="en-US"/>
              <a:t>Government</a:t>
            </a:r>
          </a:p>
          <a:p>
            <a:r>
              <a:rPr lang="en-US"/>
              <a:t>Imperialism</a:t>
            </a:r>
          </a:p>
          <a:p>
            <a:r>
              <a:rPr lang="en-US"/>
              <a:t>Society</a:t>
            </a:r>
          </a:p>
          <a:p>
            <a:r>
              <a:rPr lang="en-US"/>
              <a:t>Christianity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7B9899"/>
                </a:solidFill>
              </a:rPr>
              <a:t>Government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8504238" cy="4572000"/>
          </a:xfrm>
        </p:spPr>
        <p:txBody>
          <a:bodyPr/>
          <a:lstStyle/>
          <a:p>
            <a:r>
              <a:rPr lang="en-US" dirty="0"/>
              <a:t>Republic (500 B.C.E)</a:t>
            </a:r>
          </a:p>
          <a:p>
            <a:r>
              <a:rPr lang="en-US" dirty="0"/>
              <a:t>Senate</a:t>
            </a:r>
          </a:p>
          <a:p>
            <a:pPr lvl="1"/>
            <a:r>
              <a:rPr lang="en-US" dirty="0"/>
              <a:t>Consuls (Two executives elected for one year terms)</a:t>
            </a:r>
          </a:p>
          <a:p>
            <a:pPr lvl="1"/>
            <a:r>
              <a:rPr lang="en-US" dirty="0"/>
              <a:t>Patricians (Inherited position)</a:t>
            </a:r>
          </a:p>
          <a:p>
            <a:pPr lvl="2"/>
            <a:r>
              <a:rPr lang="en-US" dirty="0"/>
              <a:t>Roman aristocracy (nobility)</a:t>
            </a:r>
          </a:p>
          <a:p>
            <a:pPr lvl="1"/>
            <a:r>
              <a:rPr lang="en-US" dirty="0"/>
              <a:t>Plebeians (Elected position)</a:t>
            </a:r>
          </a:p>
          <a:p>
            <a:pPr lvl="2"/>
            <a:r>
              <a:rPr lang="en-US" dirty="0"/>
              <a:t>Common people of Rome</a:t>
            </a:r>
          </a:p>
          <a:p>
            <a:pPr>
              <a:buFont typeface="Wingdings 2" pitchFamily="18" charset="2"/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urce: C:\Users\PatrickB\Pictures\early rome.JPG&#10;&#10;Early map of the Roman empire prior to imperial expansion." title="Classical map of Rome"/>
          <p:cNvPicPr>
            <a:picLocks noChangeAspect="1" noChangeArrowheads="1"/>
          </p:cNvPicPr>
          <p:nvPr/>
        </p:nvPicPr>
        <p:blipFill>
          <a:blip r:embed="rId2" cstate="print"/>
          <a:srcRect l="17702" t="15556" r="5398" b="41111"/>
          <a:stretch>
            <a:fillRect/>
          </a:stretch>
        </p:blipFill>
        <p:spPr bwMode="auto">
          <a:xfrm>
            <a:off x="1447800" y="762000"/>
            <a:ext cx="6096000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7B9899"/>
                </a:solidFill>
              </a:rPr>
              <a:t>Imperialism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828800"/>
            <a:ext cx="8504238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Punic Wars – Rome vs. Carthage</a:t>
            </a:r>
          </a:p>
          <a:p>
            <a:pPr lvl="2"/>
            <a:r>
              <a:rPr lang="en-US" dirty="0"/>
              <a:t>First Punic War (264-241 B.C.E)</a:t>
            </a:r>
          </a:p>
          <a:p>
            <a:pPr lvl="3"/>
            <a:r>
              <a:rPr lang="en-US" dirty="0"/>
              <a:t>Roma gains Sicily, Corsica, and Sardinia</a:t>
            </a:r>
          </a:p>
          <a:p>
            <a:pPr lvl="2"/>
            <a:r>
              <a:rPr lang="en-US" dirty="0"/>
              <a:t>Second Punic War (218-201 B.C.E.)</a:t>
            </a:r>
          </a:p>
          <a:p>
            <a:pPr lvl="3"/>
            <a:r>
              <a:rPr lang="en-US" dirty="0"/>
              <a:t>Carthaginian General Hannibal invades across Alps into Rome</a:t>
            </a:r>
          </a:p>
          <a:p>
            <a:pPr lvl="3"/>
            <a:r>
              <a:rPr lang="en-US" dirty="0"/>
              <a:t>Rome gains Gaul (France) and Spain</a:t>
            </a:r>
          </a:p>
          <a:p>
            <a:pPr lvl="2"/>
            <a:r>
              <a:rPr lang="en-US" dirty="0"/>
              <a:t>Final Punic War (149-146 B.C.E)</a:t>
            </a:r>
          </a:p>
          <a:p>
            <a:pPr lvl="3"/>
            <a:r>
              <a:rPr lang="en-US" dirty="0"/>
              <a:t>Roman General Scipio </a:t>
            </a:r>
            <a:r>
              <a:rPr lang="en-US" dirty="0" err="1"/>
              <a:t>Aemilianus</a:t>
            </a:r>
            <a:r>
              <a:rPr lang="en-US" dirty="0"/>
              <a:t> seized and destroyed Carthage</a:t>
            </a:r>
          </a:p>
          <a:p>
            <a:r>
              <a:rPr lang="en-US" dirty="0"/>
              <a:t>Caesar (r. 60-44 B.C.E.)</a:t>
            </a:r>
          </a:p>
          <a:p>
            <a:r>
              <a:rPr lang="en-US" i="1" dirty="0" err="1"/>
              <a:t>Pax</a:t>
            </a:r>
            <a:r>
              <a:rPr lang="en-US" i="1" dirty="0"/>
              <a:t> </a:t>
            </a:r>
            <a:r>
              <a:rPr lang="en-US" i="1" dirty="0" err="1"/>
              <a:t>Romana</a:t>
            </a:r>
            <a:r>
              <a:rPr lang="en-US" i="1" dirty="0"/>
              <a:t> 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Augustus</a:t>
            </a:r>
            <a:r>
              <a:rPr lang="en-US" dirty="0"/>
              <a:t> (r.31 B.C.E.-14 C.E.)</a:t>
            </a:r>
          </a:p>
          <a:p>
            <a:pPr lvl="2"/>
            <a:r>
              <a:rPr lang="en-US" dirty="0"/>
              <a:t>Imperator</a:t>
            </a:r>
          </a:p>
          <a:p>
            <a:pPr lvl="2"/>
            <a:r>
              <a:rPr lang="en-US" dirty="0"/>
              <a:t>Roman Road System</a:t>
            </a:r>
          </a:p>
          <a:p>
            <a:pPr>
              <a:buFont typeface="Wingdings 2" pitchFamily="18" charset="2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urce: map_punic_wars.gif&#10;&#10;Hannibal's journey in the Punic Wars from Africa to Rome and back." title="Hannibal's Journe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685800"/>
            <a:ext cx="6400800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urce: C:\Users\PatrickB\Pictures\romanc empre.JPG&#10;&#10;The Roman Empire at its height.  Roman helf land from Egypt to Britain." title="Roman Empire"/>
          <p:cNvPicPr>
            <a:picLocks noChangeAspect="1" noChangeArrowheads="1"/>
          </p:cNvPicPr>
          <p:nvPr/>
        </p:nvPicPr>
        <p:blipFill>
          <a:blip r:embed="rId2" cstate="print"/>
          <a:srcRect l="13856" t="15556" r="7627" b="41111"/>
          <a:stretch>
            <a:fillRect/>
          </a:stretch>
        </p:blipFill>
        <p:spPr bwMode="auto">
          <a:xfrm>
            <a:off x="1524000" y="685800"/>
            <a:ext cx="617220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7B9899"/>
                </a:solidFill>
              </a:rPr>
              <a:t> Society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828800"/>
            <a:ext cx="8504238" cy="4572000"/>
          </a:xfrm>
        </p:spPr>
        <p:txBody>
          <a:bodyPr>
            <a:normAutofit/>
          </a:bodyPr>
          <a:lstStyle/>
          <a:p>
            <a:r>
              <a:rPr lang="en-US" dirty="0"/>
              <a:t>Roman Law</a:t>
            </a:r>
          </a:p>
          <a:p>
            <a:pPr lvl="1"/>
            <a:r>
              <a:rPr lang="en-US" dirty="0"/>
              <a:t>“Law of the People”</a:t>
            </a:r>
          </a:p>
          <a:p>
            <a:r>
              <a:rPr lang="en-US" dirty="0"/>
              <a:t>Social Life</a:t>
            </a:r>
          </a:p>
          <a:p>
            <a:pPr lvl="1"/>
            <a:r>
              <a:rPr lang="en-US" dirty="0"/>
              <a:t>Paterfamilias</a:t>
            </a:r>
          </a:p>
          <a:p>
            <a:r>
              <a:rPr lang="en-US" dirty="0"/>
              <a:t>Social Conflict</a:t>
            </a:r>
          </a:p>
          <a:p>
            <a:pPr lvl="1"/>
            <a:r>
              <a:rPr lang="en-US" dirty="0"/>
              <a:t>Struggle of the Orders</a:t>
            </a:r>
          </a:p>
          <a:p>
            <a:pPr lvl="2"/>
            <a:r>
              <a:rPr lang="en-US" dirty="0"/>
              <a:t>Plebeians strike</a:t>
            </a:r>
          </a:p>
          <a:p>
            <a:pPr lvl="2"/>
            <a:r>
              <a:rPr lang="en-US" dirty="0"/>
              <a:t>Law of the Twelve Tables </a:t>
            </a:r>
          </a:p>
          <a:p>
            <a:r>
              <a:rPr lang="en-US" dirty="0"/>
              <a:t>Religion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7B9899"/>
                </a:solidFill>
              </a:rPr>
              <a:t>Christianity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88592"/>
            <a:ext cx="8504238" cy="5181600"/>
          </a:xfrm>
        </p:spPr>
        <p:txBody>
          <a:bodyPr>
            <a:normAutofit/>
          </a:bodyPr>
          <a:lstStyle/>
          <a:p>
            <a:r>
              <a:rPr lang="en-US" dirty="0"/>
              <a:t>Jesus of </a:t>
            </a:r>
            <a:r>
              <a:rPr lang="en-US" dirty="0">
                <a:hlinkClick r:id="rId3"/>
              </a:rPr>
              <a:t>Nazareth</a:t>
            </a:r>
            <a:r>
              <a:rPr lang="en-US" dirty="0"/>
              <a:t> (born around 4 B.C.E)</a:t>
            </a:r>
          </a:p>
          <a:p>
            <a:pPr lvl="1"/>
            <a:r>
              <a:rPr lang="en-US" dirty="0"/>
              <a:t>Knowledge of Jesus</a:t>
            </a:r>
          </a:p>
          <a:p>
            <a:pPr lvl="2"/>
            <a:r>
              <a:rPr lang="en-US" dirty="0"/>
              <a:t>Torah - teacher</a:t>
            </a:r>
          </a:p>
          <a:p>
            <a:pPr lvl="2"/>
            <a:r>
              <a:rPr lang="en-US" dirty="0"/>
              <a:t>4 Gospels - divine</a:t>
            </a:r>
          </a:p>
          <a:p>
            <a:pPr lvl="2"/>
            <a:r>
              <a:rPr lang="en-US" dirty="0"/>
              <a:t>Quran - prophet</a:t>
            </a:r>
          </a:p>
          <a:p>
            <a:pPr lvl="1"/>
            <a:r>
              <a:rPr lang="en-US" dirty="0"/>
              <a:t>Jesus’s Teachings were Jewish</a:t>
            </a:r>
          </a:p>
          <a:p>
            <a:pPr lvl="2"/>
            <a:r>
              <a:rPr lang="en-US" dirty="0"/>
              <a:t>His concept of the Messiah</a:t>
            </a:r>
          </a:p>
          <a:p>
            <a:pPr lvl="3"/>
            <a:r>
              <a:rPr lang="en-US" dirty="0"/>
              <a:t>Pontius Pilate (r. 26-36 C.E.)</a:t>
            </a:r>
          </a:p>
          <a:p>
            <a:r>
              <a:rPr lang="en-US" dirty="0"/>
              <a:t>Peter </a:t>
            </a:r>
          </a:p>
          <a:p>
            <a:pPr lvl="1"/>
            <a:r>
              <a:rPr lang="en-US" dirty="0"/>
              <a:t>Communion</a:t>
            </a:r>
          </a:p>
          <a:p>
            <a:pPr lvl="2"/>
            <a:r>
              <a:rPr lang="en-US" dirty="0"/>
              <a:t>Eucharist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Christianity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Paul of Tarsus (c. 1</a:t>
            </a:r>
            <a:r>
              <a:rPr lang="en-US" baseline="30000" dirty="0"/>
              <a:t>st</a:t>
            </a:r>
            <a:r>
              <a:rPr lang="en-US" dirty="0"/>
              <a:t> century)</a:t>
            </a:r>
          </a:p>
          <a:p>
            <a:pPr lvl="1"/>
            <a:r>
              <a:rPr lang="en-US" dirty="0"/>
              <a:t>Jew who had visions</a:t>
            </a:r>
          </a:p>
          <a:p>
            <a:pPr lvl="1"/>
            <a:r>
              <a:rPr lang="en-US" dirty="0"/>
              <a:t>Claimed Jesus was the “son of God” – the Christ</a:t>
            </a:r>
          </a:p>
          <a:p>
            <a:pPr lvl="2"/>
            <a:r>
              <a:rPr lang="en-US" dirty="0"/>
              <a:t>Paul became the first Christian</a:t>
            </a:r>
          </a:p>
          <a:p>
            <a:r>
              <a:rPr lang="en-US" dirty="0"/>
              <a:t>Hierarchy</a:t>
            </a:r>
          </a:p>
          <a:p>
            <a:pPr lvl="1"/>
            <a:r>
              <a:rPr lang="en-US" dirty="0"/>
              <a:t>Pope, Bishops, and Priests</a:t>
            </a:r>
          </a:p>
          <a:p>
            <a:r>
              <a:rPr lang="en-US" dirty="0"/>
              <a:t>Constantine (r. 306-337 C.E.)</a:t>
            </a:r>
          </a:p>
          <a:p>
            <a:pPr lvl="1"/>
            <a:r>
              <a:rPr lang="en-US" dirty="0"/>
              <a:t>Nicene Creed</a:t>
            </a:r>
          </a:p>
          <a:p>
            <a:pPr lvl="2"/>
            <a:r>
              <a:rPr lang="en-US" dirty="0"/>
              <a:t>Canon Law</a:t>
            </a:r>
          </a:p>
          <a:p>
            <a:r>
              <a:rPr lang="en-US" dirty="0"/>
              <a:t>Augustine of Hippo (354-430 C.E.)</a:t>
            </a:r>
          </a:p>
          <a:p>
            <a:pPr lvl="1"/>
            <a:r>
              <a:rPr lang="en-US" i="1" dirty="0"/>
              <a:t>City of God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543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Rome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Governmen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Imperialism&amp;quot;&quot;/&gt;&lt;property id=&quot;20307&quot; value=&quot;258&quot;/&gt;&lt;/object&gt;&lt;object type=&quot;3&quot; unique_id=&quot;10008&quot;&gt;&lt;property id=&quot;20148&quot; value=&quot;5&quot;/&gt;&lt;property id=&quot;20300&quot; value=&quot;Slide 7 - &amp;quot; Society&amp;quot;&quot;/&gt;&lt;property id=&quot;20307&quot; value=&quot;259&quot;/&gt;&lt;/object&gt;&lt;object type=&quot;3&quot; unique_id=&quot;10010&quot;&gt;&lt;property id=&quot;20148&quot; value=&quot;5&quot;/&gt;&lt;property id=&quot;20300&quot; value=&quot;Slide 8 - &amp;quot;Christianity&amp;quot;&quot;/&gt;&lt;property id=&quot;20307&quot; value=&quot;261&quot;/&gt;&lt;/object&gt;&lt;object type=&quot;3&quot; unique_id=&quot;10020&quot;&gt;&lt;property id=&quot;20148&quot; value=&quot;5&quot;/&gt;&lt;property id=&quot;20300&quot; value=&quot;Slide 5&quot;/&gt;&lt;property id=&quot;20307&quot; value=&quot;264&quot;/&gt;&lt;/object&gt;&lt;object type=&quot;3&quot; unique_id=&quot;10021&quot;&gt;&lt;property id=&quot;20148&quot; value=&quot;5&quot;/&gt;&lt;property id=&quot;20300&quot; value=&quot;Slide 3&quot;/&gt;&lt;property id=&quot;20307&quot; value=&quot;266&quot;/&gt;&lt;/object&gt;&lt;object type=&quot;3&quot; unique_id=&quot;10022&quot;&gt;&lt;property id=&quot;20148&quot; value=&quot;5&quot;/&gt;&lt;property id=&quot;20300&quot; value=&quot;Slide 6&quot;/&gt;&lt;property id=&quot;20307&quot; value=&quot;265&quot;/&gt;&lt;/object&gt;&lt;/object&gt;&lt;/object&gt;&lt;/database&gt;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765</TotalTime>
  <Words>297</Words>
  <Application>Microsoft Office PowerPoint</Application>
  <PresentationFormat>On-screen Show (4:3)</PresentationFormat>
  <Paragraphs>67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Tw Cen MT</vt:lpstr>
      <vt:lpstr>Wingdings</vt:lpstr>
      <vt:lpstr>Wingdings 2</vt:lpstr>
      <vt:lpstr>Median</vt:lpstr>
      <vt:lpstr>Rome</vt:lpstr>
      <vt:lpstr>Government</vt:lpstr>
      <vt:lpstr>PowerPoint Presentation</vt:lpstr>
      <vt:lpstr>Imperialism</vt:lpstr>
      <vt:lpstr>PowerPoint Presentation</vt:lpstr>
      <vt:lpstr>PowerPoint Presentation</vt:lpstr>
      <vt:lpstr> Society</vt:lpstr>
      <vt:lpstr>Christianity</vt:lpstr>
      <vt:lpstr>Christianity Cont’d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Rome</dc:title>
  <dc:creator>Regina</dc:creator>
  <cp:lastModifiedBy>PIKE, TAMMY</cp:lastModifiedBy>
  <cp:revision>46</cp:revision>
  <dcterms:created xsi:type="dcterms:W3CDTF">2008-10-14T00:13:34Z</dcterms:created>
  <dcterms:modified xsi:type="dcterms:W3CDTF">2019-09-26T16:31:15Z</dcterms:modified>
</cp:coreProperties>
</file>